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9" r:id="rId4"/>
    <p:sldId id="268" r:id="rId5"/>
    <p:sldId id="267" r:id="rId6"/>
    <p:sldId id="277" r:id="rId7"/>
    <p:sldId id="260" r:id="rId8"/>
    <p:sldId id="274" r:id="rId9"/>
    <p:sldId id="276" r:id="rId10"/>
    <p:sldId id="271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2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960B-26AD-42F6-BCDF-AF7EF5138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4C261-887B-408B-A020-CD3023FFB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2D122-BC35-427B-B0A7-8D63A9B0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ECF7-4D9A-49AB-B1C5-02D7111E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C227D-0CC2-4EAD-831A-8F2F5C6F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37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D410-7D8F-4CA6-840B-0C91CA21D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8CE8B-B458-4F4B-872B-F9640A56D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BC7A2-5AB1-4F7A-B7A6-5D305D99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C50CD-265C-434D-94EE-AE8F9799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2306D-274B-4AEC-874A-97FF60FF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2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7690ED-E0D3-460E-BD58-EEDB4A14E7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EDABD-97E3-46A6-AC2A-A20503F37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33BCB-AA09-445C-8C3F-3F07C9B9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0CC33-BBBE-4B73-B713-C4027F1C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A4CE4-9CCC-436E-93E5-33F74360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03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DA5A-4E18-421B-BF78-4943DE9F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47217-FA68-4876-AC7E-72FFB17BF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27776-CB3D-4322-92A5-2DD31F33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0CF45-B80A-42DA-AAA1-78A8DD12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51F77-B688-4134-9056-0C64BEF2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7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26094-50BC-4E41-A8DE-EAB611D8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07BA3-84DC-4ACD-9F3D-5FADD4CEC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C444A-4CE9-424F-9899-5BC078DF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02CAB-32F2-4028-AA8E-E7FD99465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9FD7-7065-49B1-92A6-ABF1CB47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54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15E3-ACB9-4AA3-8BC6-36EDD022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95066-3745-4E64-A012-BB07E80D6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83D-9FD8-4323-85AB-7C6BA70A7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8897F-FBBE-44F1-9297-13A8A30C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7FA5-B554-4079-84FB-273F624B1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12083-5748-4EBF-93AB-1945A92C1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87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2C71-8085-4ECE-92ED-910CA861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CAFA0-4AAC-451D-ABD9-C2E2A4DF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2967A-A11A-488B-A6B2-17C821A80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50EB1-5DB4-41A1-AC38-333F1ADC0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31354-129C-442E-8C64-3E4F2B3AC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BE2B1D-D4E8-41DE-A38C-5EF08EBC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D3CA7-BFBE-4B66-942A-C790893F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39083-CADC-419E-887B-9EBADD69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53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8912-F4DD-4C1A-8069-6EBCE206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7502A2-3752-4A38-A7F7-D922BA45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648B1-B7F2-4754-A483-C0CE24A6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CC87F-E217-4BD0-98A5-D9AC51CEB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9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D9C2F-6D5A-4F9B-A1DD-7A8C8D08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39E2F-E17F-4215-8DD3-B0ED9E67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0DD6F-9D44-4C0B-911C-32252515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7B24-7C11-459E-B30C-177E7BB4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F9494-2658-4E6D-8097-48F9877F5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DB060-6460-42B0-89A3-11F022CB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CD7B6-D618-498C-81C6-05AD1E8E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D2800-F55F-4063-A09A-190A204D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FADED-4A9E-4D1E-A598-FCE4B913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0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BA69-6D3F-4606-BC06-2A4055CA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1E6A4-B8D3-4FA6-8695-72F8A36F1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994E6-2AA6-45A9-A6F3-08A34D35F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B92D4-2A79-4BFA-ACA0-83248093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46E53-5585-48BF-80D6-18B71FD7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1D4A0-3633-4330-8686-452F243F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92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74F7E-C37F-48D6-8A7A-9E87852B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65A24-DA18-4B3E-9978-FF1330F19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26F3A-A5EC-4F91-BA2A-BEA8DD5A1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75F9-DE91-427D-88E4-B0BB0E2C178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450E8-ACCA-465A-832B-361B1907E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CC828-97B7-4C15-B645-BD677B773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8C6A2-F9B2-41CE-AFE9-F8AA02D4CB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a.int/Enabling_Support/Space_Engineering_Technology/Automation_and_Robotics/PROLER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lawn mower, laying, farm machine&#10;&#10;Description automatically generated">
            <a:extLst>
              <a:ext uri="{FF2B5EF4-FFF2-40B4-BE49-F238E27FC236}">
                <a16:creationId xmlns:a16="http://schemas.microsoft.com/office/drawing/2014/main" id="{C9FAF1B9-ED1E-4313-90B3-3945F1246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9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616D4-6608-45E4-81E6-406A03F0A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en-GB" sz="5000"/>
              <a:t>Evolving complex terrain navigation: Emergent</a:t>
            </a:r>
            <a:br>
              <a:rPr lang="en-GB" sz="5000"/>
            </a:br>
            <a:r>
              <a:rPr lang="en-GB" sz="5000"/>
              <a:t>contour following from a low-resolution sensor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5E92F-18CE-4A23-A963-FB834C2B7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r>
              <a:rPr lang="en-GB" sz="1300" dirty="0"/>
              <a:t>Dexter R. Shepherd∗, James C. Knight∗</a:t>
            </a:r>
            <a:br>
              <a:rPr lang="en-GB" sz="1300" dirty="0"/>
            </a:br>
            <a:r>
              <a:rPr lang="en-GB" sz="1300" dirty="0"/>
              <a:t>Department of Informatics, University of Sussex, Brighton,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398013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2EF1-098A-4821-B31F-CB6C90776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robot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135D-4CE5-44FC-958C-103D7A37D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Version 1 – no back bending</a:t>
            </a:r>
          </a:p>
          <a:p>
            <a:r>
              <a:rPr lang="en-GB" dirty="0"/>
              <a:t>Version 2 – Back bending and suspension</a:t>
            </a:r>
          </a:p>
          <a:p>
            <a:r>
              <a:rPr lang="en-GB" dirty="0"/>
              <a:t>Version 3 – Better rotating and improved </a:t>
            </a:r>
            <a:r>
              <a:rPr lang="en-GB" dirty="0" err="1"/>
              <a:t>Whegs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All using the Raspberry Pi Zero</a:t>
            </a:r>
          </a:p>
        </p:txBody>
      </p:sp>
      <p:pic>
        <p:nvPicPr>
          <p:cNvPr id="7" name="Picture 6" descr="A picture containing outdoor, ground, grass, fungus&#10;&#10;Description automatically generated">
            <a:extLst>
              <a:ext uri="{FF2B5EF4-FFF2-40B4-BE49-F238E27FC236}">
                <a16:creationId xmlns:a16="http://schemas.microsoft.com/office/drawing/2014/main" id="{851D13BD-0C77-4E79-B51B-E8C71FCE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0" y="3752446"/>
            <a:ext cx="4110644" cy="2740429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3ECC2B55-D673-477A-BAB4-962D8B9E5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93" y="4387814"/>
            <a:ext cx="2015495" cy="199905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31F8215-14DB-4B86-9B90-CAD91712B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0" y="4437704"/>
            <a:ext cx="2105764" cy="18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8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D9E0-78A4-4491-A765-BD2EF24D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78000-612F-447C-852A-0DCB9D0FF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Simulation showed proof of concept for evolved navigation</a:t>
            </a:r>
          </a:p>
          <a:p>
            <a:r>
              <a:rPr lang="en-GB" dirty="0"/>
              <a:t>Low resolution sensing lead to correct predictions</a:t>
            </a:r>
          </a:p>
        </p:txBody>
      </p:sp>
    </p:spTree>
    <p:extLst>
      <p:ext uri="{BB962C8B-B14F-4D97-AF65-F5344CB8AC3E}">
        <p14:creationId xmlns:p14="http://schemas.microsoft.com/office/powerpoint/2010/main" val="31860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03F74-881B-4CAB-A408-D9E8CBF0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070A-BB84-40FE-97E9-1A4C8A5F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0" i="0" dirty="0">
                <a:effectLst/>
                <a:latin typeface="Arial" panose="020B0604020202020204" pitchFamily="34" charset="0"/>
              </a:rPr>
              <a:t>Nicholas Tomko, Inman Harvey, Nathaniel Virgo, and Andrew Philippides. Many hands make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light work: Further studies in group evolution. Artificial Life, 20(1):163–181, 2014</a:t>
            </a: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effectLst/>
                <a:latin typeface="Arial" panose="020B0604020202020204" pitchFamily="34" charset="0"/>
              </a:rPr>
              <a:t>European Space Agency.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Prolero</a:t>
            </a:r>
            <a:r>
              <a:rPr lang="en-GB" b="0" i="0" dirty="0">
                <a:effectLst/>
                <a:latin typeface="Arial" panose="020B0604020202020204" pitchFamily="34" charset="0"/>
              </a:rPr>
              <a:t>.</a:t>
            </a:r>
            <a:r>
              <a:rPr lang="en-GB" dirty="0">
                <a:latin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hlinkClick r:id="rId2"/>
              </a:rPr>
              <a:t>https://www.esa.int/Enabling_Support/Space_Engineering_Technology/Automation_and_Robotics/PROLERO</a:t>
            </a:r>
            <a:endParaRPr lang="en-GB" dirty="0">
              <a:latin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0" i="0" dirty="0">
                <a:effectLst/>
                <a:latin typeface="Arial" panose="020B0604020202020204" pitchFamily="34" charset="0"/>
              </a:rPr>
              <a:t>R.T.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Schroer</a:t>
            </a:r>
            <a:r>
              <a:rPr lang="en-GB" b="0" i="0" dirty="0">
                <a:effectLst/>
                <a:latin typeface="Arial" panose="020B0604020202020204" pitchFamily="34" charset="0"/>
              </a:rPr>
              <a:t>, M.J. Boggess, R.J. Bachmann, R.D. Quinn, and R.E.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Ritzmann</a:t>
            </a:r>
            <a:r>
              <a:rPr lang="en-GB" b="0" i="0" dirty="0">
                <a:effectLst/>
                <a:latin typeface="Arial" panose="020B0604020202020204" pitchFamily="34" charset="0"/>
              </a:rPr>
              <a:t>. Comparing cock-</a:t>
            </a:r>
            <a:br>
              <a:rPr lang="en-GB" dirty="0"/>
            </a:br>
            <a:r>
              <a:rPr lang="en-GB" b="0" i="0" dirty="0">
                <a:effectLst/>
                <a:latin typeface="Arial" panose="020B0604020202020204" pitchFamily="34" charset="0"/>
              </a:rPr>
              <a:t>roach and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whegs</a:t>
            </a:r>
            <a:r>
              <a:rPr lang="en-GB" b="0" i="0" dirty="0">
                <a:effectLst/>
                <a:latin typeface="Arial" panose="020B0604020202020204" pitchFamily="34" charset="0"/>
              </a:rPr>
              <a:t> robot body motions. In IEEE International Conference on Robotics and Au-</a:t>
            </a:r>
            <a:br>
              <a:rPr lang="en-GB" dirty="0"/>
            </a:br>
            <a:r>
              <a:rPr lang="en-GB" b="0" i="0" dirty="0" err="1">
                <a:effectLst/>
                <a:latin typeface="Arial" panose="020B0604020202020204" pitchFamily="34" charset="0"/>
              </a:rPr>
              <a:t>tomation</a:t>
            </a:r>
            <a:r>
              <a:rPr lang="en-GB" b="0" i="0" dirty="0">
                <a:effectLst/>
                <a:latin typeface="Arial" panose="020B0604020202020204" pitchFamily="34" charset="0"/>
              </a:rPr>
              <a:t>, 2004. Proceedings. ICRA ’04. 2004, volume 4, pages 3288–3293 Vol.4, 2004.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52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C8F4-F509-4D26-83B5-BEC207C6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F9867-8B01-4BFC-814A-5CC99CE24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inspiration from nature to make a more resilient chassis (hardware)</a:t>
            </a:r>
          </a:p>
          <a:p>
            <a:r>
              <a:rPr lang="en-GB" dirty="0"/>
              <a:t>Explore methods of enabling an agent to understand its own limitations (software)</a:t>
            </a:r>
          </a:p>
          <a:p>
            <a:r>
              <a:rPr lang="en-GB" dirty="0"/>
              <a:t>Attempt to cross the reality gap from simulated terrain avoidance to physical robotics</a:t>
            </a:r>
          </a:p>
        </p:txBody>
      </p:sp>
    </p:spTree>
    <p:extLst>
      <p:ext uri="{BB962C8B-B14F-4D97-AF65-F5344CB8AC3E}">
        <p14:creationId xmlns:p14="http://schemas.microsoft.com/office/powerpoint/2010/main" val="390124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DDCF-AA15-4F78-A328-E99AB643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D11F7-0A98-4E9F-8FA9-B54D6B132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Cockroach locomotion</a:t>
            </a:r>
          </a:p>
          <a:p>
            <a:pPr lvl="1"/>
            <a:r>
              <a:rPr lang="en-GB" dirty="0"/>
              <a:t>Cyclic leg movement</a:t>
            </a:r>
          </a:p>
          <a:p>
            <a:pPr lvl="1"/>
            <a:r>
              <a:rPr lang="en-GB" dirty="0"/>
              <a:t>Back bending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89EDDC1-C4FF-4586-805F-E43C8F8A2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55" y="1825625"/>
            <a:ext cx="4978205" cy="1979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28947B-BF0E-4B92-8345-09BF5329B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93" y="4043780"/>
            <a:ext cx="3292267" cy="265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877A-BE1C-4F1E-A309-11235CF7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Genetic approach and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78353-9B28-43B6-9B25-89739217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Used due to large search space and no training data</a:t>
            </a:r>
          </a:p>
          <a:p>
            <a:r>
              <a:rPr lang="en-GB" dirty="0"/>
              <a:t>Trialled different algorithms with conv 2D architecture </a:t>
            </a:r>
          </a:p>
          <a:p>
            <a:pPr lvl="1"/>
            <a:r>
              <a:rPr lang="en-GB" dirty="0"/>
              <a:t>Microbial </a:t>
            </a:r>
          </a:p>
          <a:p>
            <a:pPr lvl="1"/>
            <a:r>
              <a:rPr lang="en-GB" dirty="0"/>
              <a:t>Group evolution</a:t>
            </a:r>
          </a:p>
          <a:p>
            <a:pPr lvl="1"/>
            <a:endParaRPr lang="en-GB" dirty="0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2D413AA2-FFCC-4B4B-8016-49063B72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44" y="3674337"/>
            <a:ext cx="4916067" cy="258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1B44-0705-4E73-A9CD-FFC2B8925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</a:t>
            </a:r>
          </a:p>
        </p:txBody>
      </p:sp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DA6CCBEE-2E3A-4B46-BD6D-A0D8216A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466" y="3517319"/>
            <a:ext cx="2801257" cy="210094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46C2E27-679B-4D58-8F4D-969C4530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0" y="4334326"/>
            <a:ext cx="2558391" cy="1918793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B6E76C28-9A3D-45E5-B157-0E3C2217B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3" y="4645657"/>
            <a:ext cx="1720058" cy="1290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CB1645-0708-41BF-BA6E-E397D8735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47" y="6153150"/>
            <a:ext cx="4352925" cy="70485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3D99BB6-C565-4492-A9EB-862B8573B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14" y="1676551"/>
            <a:ext cx="4708560" cy="211885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C28272-46D1-4D0B-9EB7-F1FF44BF552E}"/>
              </a:ext>
            </a:extLst>
          </p:cNvPr>
          <p:cNvCxnSpPr>
            <a:cxnSpLocks/>
          </p:cNvCxnSpPr>
          <p:nvPr/>
        </p:nvCxnSpPr>
        <p:spPr>
          <a:xfrm flipH="1">
            <a:off x="8341761" y="3963533"/>
            <a:ext cx="838357" cy="13179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09E28-9CD7-4106-B16C-02C23066B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02583"/>
          </a:xfrm>
        </p:spPr>
        <p:txBody>
          <a:bodyPr/>
          <a:lstStyle/>
          <a:p>
            <a:r>
              <a:rPr lang="en-GB" dirty="0"/>
              <a:t>Procedurally generated terrain</a:t>
            </a:r>
          </a:p>
          <a:p>
            <a:r>
              <a:rPr lang="en-GB" dirty="0"/>
              <a:t>First person view</a:t>
            </a:r>
          </a:p>
          <a:p>
            <a:r>
              <a:rPr lang="en-GB" dirty="0"/>
              <a:t>Fitness determined by energy and collision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98358A-A3DB-452E-A4D7-183D7E548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4852" y="5462184"/>
            <a:ext cx="6067425" cy="466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1F2EAE-9D92-460F-A916-54DA3E7E9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099" y="5861325"/>
            <a:ext cx="37433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FDD1-E180-474E-935A-06F124AA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FA30E-49F3-4305-A302-473A88B53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Performed best with a 2D convolutional neural network </a:t>
            </a:r>
          </a:p>
          <a:p>
            <a:r>
              <a:rPr lang="en-GB" dirty="0"/>
              <a:t>Rule based approach outperformed evolution</a:t>
            </a:r>
          </a:p>
          <a:p>
            <a:r>
              <a:rPr lang="en-GB" dirty="0"/>
              <a:t>Evolved to use contours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625C5-8D71-4119-9706-3FD4906C3D7F}"/>
              </a:ext>
            </a:extLst>
          </p:cNvPr>
          <p:cNvSpPr txBox="1"/>
          <p:nvPr/>
        </p:nvSpPr>
        <p:spPr>
          <a:xfrm>
            <a:off x="9813134" y="6385299"/>
            <a:ext cx="185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CNN Microbial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F7279A6B-5958-4BB5-8674-46D8DAC4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56" y="4278065"/>
            <a:ext cx="3169444" cy="2154467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7FAFDD99-F0A3-4912-B070-7E31BE8EB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3917326"/>
            <a:ext cx="4361255" cy="27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3107-5F8C-44C9-AE86-9F12041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0D773-3B9A-4288-85A9-A0E420DB7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Stereo vision</a:t>
            </a:r>
          </a:p>
          <a:p>
            <a:r>
              <a:rPr lang="en-GB" dirty="0"/>
              <a:t>Pre and post processing</a:t>
            </a:r>
          </a:p>
          <a:p>
            <a:r>
              <a:rPr lang="en-GB" dirty="0"/>
              <a:t>Off-the-shelf Kinect</a:t>
            </a:r>
          </a:p>
          <a:p>
            <a:endParaRPr lang="en-GB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C54B76-2306-4CA3-B4F7-233BF3E81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7" y="3523346"/>
            <a:ext cx="2513215" cy="296952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E0054C-7636-42F5-93CB-6F82D84C0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15" y="3020343"/>
            <a:ext cx="5206554" cy="146851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64B741-DE50-429E-BCD8-777BC8EE9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84" y="1641340"/>
            <a:ext cx="5116215" cy="15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1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74BB0-03A7-4457-978C-608421DE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Crossing the reality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62C8-542F-47BC-B82C-0D9EC4B99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Applying trained model on the vision</a:t>
            </a:r>
          </a:p>
          <a:p>
            <a:r>
              <a:rPr lang="en-GB" dirty="0"/>
              <a:t>Visual compression</a:t>
            </a:r>
          </a:p>
          <a:p>
            <a:r>
              <a:rPr lang="en-GB" dirty="0"/>
              <a:t>Interpolation methods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A36B831F-A850-48E2-A5A5-A6EFC9E59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42" y="4849823"/>
            <a:ext cx="2141940" cy="160645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ED650F-B1C6-48DD-9F9D-2EDCAD17CDDA}"/>
              </a:ext>
            </a:extLst>
          </p:cNvPr>
          <p:cNvCxnSpPr>
            <a:cxnSpLocks/>
          </p:cNvCxnSpPr>
          <p:nvPr/>
        </p:nvCxnSpPr>
        <p:spPr>
          <a:xfrm>
            <a:off x="5261890" y="5713563"/>
            <a:ext cx="710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F2C110-E0CA-4BDE-8D14-E2D46C48C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822" y="2924190"/>
            <a:ext cx="3035814" cy="339243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3AFE829-E4DD-4F70-90DD-02C0B4068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4" y="4981599"/>
            <a:ext cx="4751250" cy="14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D68A-96FE-4D04-8323-A02D33B6F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of crossing the reality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464F4-E02A-4E1B-96FE-CDF58A3E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Conv2D network</a:t>
            </a:r>
          </a:p>
          <a:p>
            <a:r>
              <a:rPr lang="en-GB" dirty="0"/>
              <a:t>Mainly avoided difficult terrain</a:t>
            </a:r>
          </a:p>
          <a:p>
            <a:r>
              <a:rPr lang="en-GB" dirty="0"/>
              <a:t>Noise complications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142B07-6588-4525-AF5D-D77294E0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07" y="2809886"/>
            <a:ext cx="4024979" cy="3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8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Evolving complex terrain navigation: Emergent contour following from a low-resolution sensor</vt:lpstr>
      <vt:lpstr>Aims of the project</vt:lpstr>
      <vt:lpstr>Inspiration</vt:lpstr>
      <vt:lpstr>Genetic approach and network</vt:lpstr>
      <vt:lpstr>Simulation</vt:lpstr>
      <vt:lpstr>Simulation results</vt:lpstr>
      <vt:lpstr>Computer vision</vt:lpstr>
      <vt:lpstr>Crossing the reality gap</vt:lpstr>
      <vt:lpstr>Results of crossing the reality gap</vt:lpstr>
      <vt:lpstr>Physical robot implementation</vt:lpstr>
      <vt:lpstr>Conclusions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Bio-Inspired Navigation on Varied Terrain</dc:title>
  <dc:creator>Dexter Shepherd</dc:creator>
  <cp:lastModifiedBy>Dexter Shepherd</cp:lastModifiedBy>
  <cp:revision>52</cp:revision>
  <dcterms:created xsi:type="dcterms:W3CDTF">2022-04-21T09:40:11Z</dcterms:created>
  <dcterms:modified xsi:type="dcterms:W3CDTF">2022-12-14T15:46:38Z</dcterms:modified>
</cp:coreProperties>
</file>